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3" r:id="rId6"/>
    <p:sldId id="272" r:id="rId7"/>
    <p:sldId id="278" r:id="rId8"/>
    <p:sldId id="265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6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95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4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27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4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6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4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7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3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4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3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9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54C4-FB4D-4C94-B27C-E2958EDCD126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9456E1-ED24-4AB3-9380-65E14EF6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1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44" y="0"/>
            <a:ext cx="3795446" cy="947733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48301" y="4133435"/>
            <a:ext cx="8915399" cy="1126283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12800" b="1" dirty="0"/>
              <a:t>МАСЛОНАГРЕВАТЕЛЬНЫЕ</a:t>
            </a:r>
            <a:r>
              <a:rPr lang="ru-RU" sz="12800" dirty="0"/>
              <a:t> </a:t>
            </a:r>
            <a:r>
              <a:rPr lang="ru-RU" sz="12800" b="1" dirty="0"/>
              <a:t>КОТЛЫ</a:t>
            </a:r>
            <a:endParaRPr lang="ru-RU" sz="12800" dirty="0"/>
          </a:p>
          <a:p>
            <a:r>
              <a:rPr lang="en-US" sz="128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12800" b="1" dirty="0">
                <a:solidFill>
                  <a:srgbClr val="CC0000"/>
                </a:solidFill>
                <a:latin typeface="+mj-lt"/>
              </a:rPr>
              <a:t>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4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095773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437125" y="1412399"/>
            <a:ext cx="5250749" cy="5185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Серия RIEXPO М представлена котлами на диатермическом масле, рассчитанные на рабочее давление до 10 бар и мощностью от 300 до 1000 кВт. </a:t>
            </a:r>
          </a:p>
          <a:p>
            <a:pPr marL="0" indent="0">
              <a:buNone/>
            </a:pPr>
            <a:r>
              <a:rPr lang="ru-RU" sz="1600" b="1" dirty="0"/>
              <a:t>	</a:t>
            </a:r>
            <a:r>
              <a:rPr lang="ru-RU" b="1" dirty="0"/>
              <a:t>Области применения: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 	</a:t>
            </a:r>
            <a:r>
              <a:rPr lang="ru-RU" b="1" dirty="0" err="1"/>
              <a:t>Асфальто</a:t>
            </a:r>
            <a:r>
              <a:rPr lang="ru-RU" b="1" dirty="0"/>
              <a:t>-бетонные заводы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	Пищевая промышленность	Перерабатывающая промышленность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 	Металлургия и машиностроение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 	Нефтехимическая промышленность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7" y="1412399"/>
            <a:ext cx="4769680" cy="43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095773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+mj-lt"/>
              </a:rPr>
              <a:t>МОДЕЛЬНЫЙ РЯД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36695"/>
              </p:ext>
            </p:extLst>
          </p:nvPr>
        </p:nvGraphicFramePr>
        <p:xfrm>
          <a:off x="1906072" y="1412401"/>
          <a:ext cx="8676771" cy="4473244"/>
        </p:xfrm>
        <a:graphic>
          <a:graphicData uri="http://schemas.openxmlformats.org/drawingml/2006/table">
            <a:tbl>
              <a:tblPr/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1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04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Модель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Полезная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мощность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Расчетное давление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рабочая температура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 300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 400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 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 600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 1000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09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095773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+mj-lt"/>
              </a:rPr>
              <a:t>КОНСТРУКЦИЯ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1667445" y="3820571"/>
            <a:ext cx="10315978" cy="937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Котел выполнен из блока теплообменника и утепленного отсека.</a:t>
            </a:r>
          </a:p>
          <a:p>
            <a:pPr marL="0" indent="0">
              <a:buNone/>
            </a:pPr>
            <a:r>
              <a:rPr lang="ru-RU" sz="2400" b="1" dirty="0"/>
              <a:t>Передняя крышка (1) заливается огнеупорной цементно-шамотной смесью</a:t>
            </a:r>
          </a:p>
          <a:p>
            <a:pPr marL="0" indent="0">
              <a:buNone/>
            </a:pPr>
            <a:r>
              <a:rPr lang="ru-RU" sz="2400" b="1" dirty="0"/>
              <a:t>Задняя крышка (2) имеет огнеупорный теплоизоляционный слой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514" t="31118" r="4599" b="28037"/>
          <a:stretch/>
        </p:blipFill>
        <p:spPr>
          <a:xfrm>
            <a:off x="1692619" y="1273929"/>
            <a:ext cx="8865048" cy="229030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752725" y="2943225"/>
            <a:ext cx="476250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10048" y="2943225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7229476" y="3124201"/>
            <a:ext cx="242887" cy="38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405270" y="3451239"/>
            <a:ext cx="3129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658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095773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/>
              <a:t>КОНСТРУКЦИЯ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"/>
          <a:stretch/>
        </p:blipFill>
        <p:spPr>
          <a:xfrm>
            <a:off x="1926630" y="1277177"/>
            <a:ext cx="8131770" cy="3017933"/>
          </a:xfrm>
          <a:prstGeom prst="rect">
            <a:avLst/>
          </a:prstGeom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1667445" y="4295110"/>
            <a:ext cx="9927655" cy="937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/>
              <a:t>Теплообменный блок выполнен в виде змеевика из бесшовной трубы (Сталь марки 20). Каждый </a:t>
            </a:r>
            <a:r>
              <a:rPr lang="ru-RU" sz="2800" b="1" dirty="0" err="1"/>
              <a:t>теплообменый</a:t>
            </a:r>
            <a:r>
              <a:rPr lang="ru-RU" sz="2800" b="1" dirty="0"/>
              <a:t> блок проходит </a:t>
            </a:r>
            <a:r>
              <a:rPr lang="ru-RU" sz="2800" b="1" dirty="0" err="1"/>
              <a:t>пневмоиспытание</a:t>
            </a:r>
            <a:r>
              <a:rPr lang="ru-RU" sz="2800" b="1" dirty="0"/>
              <a:t> на рабочее давление.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451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095773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+mj-lt"/>
              </a:rPr>
              <a:t>ГАБАРИТНЫЕ РАЗМЕРЫ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59" y="1283237"/>
            <a:ext cx="8159168" cy="322755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09842"/>
              </p:ext>
            </p:extLst>
          </p:nvPr>
        </p:nvGraphicFramePr>
        <p:xfrm>
          <a:off x="482601" y="4746271"/>
          <a:ext cx="6451599" cy="126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67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59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Øb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Øc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N1/N2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DN/in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DN/in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DN/in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DN/in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 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1/2"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 400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1/2"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 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1/2"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 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1/2"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 1000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1/2"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10487"/>
              </p:ext>
            </p:extLst>
          </p:nvPr>
        </p:nvGraphicFramePr>
        <p:xfrm>
          <a:off x="6947918" y="4746271"/>
          <a:ext cx="4808996" cy="126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1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26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095773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+mj-lt"/>
              </a:rPr>
              <a:t>КОМПЛЕКТАЦИЯ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896" y="1412399"/>
            <a:ext cx="682335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Теплообменный блок –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Горелка двухступенчатая –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Центробежный насос высокотемпературный –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Насос для закачки теплоносителя –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Задвижка шиберная – 2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Фильтр сетчатый – 1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Кран сливной – 1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Трубная обвязка насоса –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Расширительный бак –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Реле перепада давления – 1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Предохранительный термостат котла – 1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Датчик температуры – 2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Манометр виброустойчивый – 2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Охладитель М20х1,5 – 2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Клапан КБ-1 – 2 шт.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Дымоход - 1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93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108651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+mj-lt"/>
              </a:rPr>
              <a:t>РАСШИРИТЕЛЬНЫЙ БАК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074702" y="1830853"/>
            <a:ext cx="7745417" cy="385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dirty="0"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2855" y="1536273"/>
            <a:ext cx="7503887" cy="4448499"/>
            <a:chOff x="711199" y="624114"/>
            <a:chExt cx="10002534" cy="652463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8614" t="11656" r="41522" b="8978"/>
            <a:stretch/>
          </p:blipFill>
          <p:spPr>
            <a:xfrm>
              <a:off x="711199" y="624114"/>
              <a:ext cx="6487887" cy="580571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67402" t="14037" r="6383" b="12550"/>
            <a:stretch/>
          </p:blipFill>
          <p:spPr>
            <a:xfrm>
              <a:off x="7302876" y="1778465"/>
              <a:ext cx="3410857" cy="5370285"/>
            </a:xfrm>
            <a:prstGeom prst="rect">
              <a:avLst/>
            </a:prstGeom>
          </p:spPr>
        </p:pic>
      </p:grpSp>
      <p:sp>
        <p:nvSpPr>
          <p:cNvPr id="10" name="Подзаголовок 3"/>
          <p:cNvSpPr txBox="1">
            <a:spLocks/>
          </p:cNvSpPr>
          <p:nvPr/>
        </p:nvSpPr>
        <p:spPr>
          <a:xfrm>
            <a:off x="8060719" y="1668130"/>
            <a:ext cx="3768424" cy="275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Расширительный бак ёмкостью 750л.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i="1" dirty="0">
                <a:latin typeface="+mj-lt"/>
              </a:rPr>
              <a:t>Комплект:</a:t>
            </a:r>
          </a:p>
          <a:p>
            <a:pPr marL="0" indent="0">
              <a:buNone/>
            </a:pPr>
            <a:r>
              <a:rPr lang="ru-RU" sz="2000" b="1" i="1" dirty="0"/>
              <a:t>Патрубок с фланцем Ду50мм.</a:t>
            </a:r>
          </a:p>
          <a:p>
            <a:pPr marL="0" indent="0">
              <a:buNone/>
            </a:pPr>
            <a:r>
              <a:rPr lang="ru-RU" sz="2000" b="1" i="1" dirty="0"/>
              <a:t>Дыхательный патрубок с крышкой</a:t>
            </a:r>
          </a:p>
          <a:p>
            <a:pPr marL="0" indent="0">
              <a:buNone/>
            </a:pPr>
            <a:r>
              <a:rPr lang="ru-RU" sz="2000" b="1" i="1" dirty="0"/>
              <a:t>Уровень жидкости </a:t>
            </a:r>
          </a:p>
          <a:p>
            <a:pPr marL="0" indent="0">
              <a:buNone/>
            </a:pPr>
            <a:r>
              <a:rPr lang="ru-RU" sz="2800" b="1" i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21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1" y="6108652"/>
            <a:ext cx="2355465" cy="588166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67445" y="674041"/>
            <a:ext cx="8915399" cy="7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+mj-lt"/>
              </a:rPr>
              <a:t>СИСТЕМА УПРАВЛЕНИЯ </a:t>
            </a:r>
            <a:r>
              <a:rPr lang="en-US" sz="3200" b="1" dirty="0">
                <a:solidFill>
                  <a:srgbClr val="CC0000"/>
                </a:solidFill>
                <a:latin typeface="+mj-lt"/>
              </a:rPr>
              <a:t>RIEXPO </a:t>
            </a:r>
            <a:r>
              <a:rPr lang="ru-RU" sz="3200" b="1" dirty="0">
                <a:solidFill>
                  <a:srgbClr val="CC0000"/>
                </a:solidFill>
                <a:latin typeface="+mj-lt"/>
              </a:rPr>
              <a:t>М</a:t>
            </a: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1667445" y="1528309"/>
            <a:ext cx="8995293" cy="738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u="sng" dirty="0"/>
              <a:t>Основные функции и возможности ш</a:t>
            </a:r>
            <a:r>
              <a:rPr lang="ru-RU" sz="2000" b="1" u="sng" dirty="0">
                <a:latin typeface="+mj-lt"/>
              </a:rPr>
              <a:t>кафа управления</a:t>
            </a:r>
          </a:p>
          <a:p>
            <a:r>
              <a:rPr lang="ru-RU" sz="2000" b="1" dirty="0"/>
              <a:t>Автоматическое поддержание заданной температуры теплоносителя путем управления работой горелки и ее ступенями.</a:t>
            </a:r>
          </a:p>
          <a:p>
            <a:r>
              <a:rPr lang="ru-RU" sz="2000" b="1" dirty="0"/>
              <a:t>Индикация текущего состояния и аварийных ситуаций - на панели управления отображается текущая температура теплоносителя и ее </a:t>
            </a:r>
            <a:r>
              <a:rPr lang="ru-RU" sz="2000" b="1" dirty="0" err="1"/>
              <a:t>уставка</a:t>
            </a:r>
            <a:r>
              <a:rPr lang="ru-RU" sz="2000" b="1" dirty="0"/>
              <a:t>, сообщения об авариях (например: неисправность датчика температуры, насоса, горелки и др.). Сигналы аварий и работы дублируются сигнальными лампами на двери шкафа управления.</a:t>
            </a:r>
          </a:p>
          <a:p>
            <a:r>
              <a:rPr lang="ru-RU" sz="2000" b="1" dirty="0"/>
              <a:t>Зашита электродвигателя от перегрева при помощи установленного автоматического выключателя с тепловой защитой. </a:t>
            </a:r>
          </a:p>
          <a:p>
            <a:pPr marL="0" indent="0" algn="just">
              <a:buNone/>
            </a:pP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1484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1414</TotalTime>
  <Words>535</Words>
  <Application>Microsoft Office PowerPoint</Application>
  <PresentationFormat>Широкоэкранный</PresentationFormat>
  <Paragraphs>207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Работа Рабочий</cp:lastModifiedBy>
  <cp:revision>63</cp:revision>
  <dcterms:created xsi:type="dcterms:W3CDTF">2022-02-21T11:14:11Z</dcterms:created>
  <dcterms:modified xsi:type="dcterms:W3CDTF">2022-04-08T07:34:57Z</dcterms:modified>
</cp:coreProperties>
</file>